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5918" autoAdjust="0"/>
  </p:normalViewPr>
  <p:slideViewPr>
    <p:cSldViewPr>
      <p:cViewPr varScale="1">
        <p:scale>
          <a:sx n="95" d="100"/>
          <a:sy n="95" d="100"/>
        </p:scale>
        <p:origin x="176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75063-9993-4DEC-A066-72797459C389}" type="datetimeFigureOut">
              <a:rPr lang="en-US" smtClean="0"/>
              <a:t>8/14/24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A1022-717D-459B-AEC5-1E47678CE4CD}" type="slidenum">
              <a:rPr lang="en-US" smtClean="0"/>
              <a:t>‹#›</a:t>
            </a:fld>
            <a:endParaRPr lang="en-US"/>
          </a:p>
        </p:txBody>
      </p:sp>
    </p:spTree>
    <p:extLst>
      <p:ext uri="{BB962C8B-B14F-4D97-AF65-F5344CB8AC3E}">
        <p14:creationId xmlns:p14="http://schemas.microsoft.com/office/powerpoint/2010/main" val="65515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SaTC is a multi-disciplinary program, and PI Meeting</a:t>
            </a:r>
            <a:r>
              <a:rPr lang="en-US" baseline="0" dirty="0"/>
              <a:t> attendees include academics, industry professionals, government representatives, and others with wide-ranging expertise. Building continuing support for the SaTC program and growing the security and privacy research community requires that we convey the essence and broader impacts of SaTC-funded research to diverse stakeholders in a clear, concise, and visual way, quantifying impacts where possible.  The summary slide  should be understandable by the broader security and privacy research community, including those researchers that don’t work in your specific research domain.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Use this template as a guide to ensure your slide addresses the topics identified. </a:t>
            </a:r>
            <a:r>
              <a:rPr lang="en-US" baseline="0"/>
              <a:t>This slide </a:t>
            </a:r>
            <a:r>
              <a:rPr lang="en-US" baseline="0" dirty="0"/>
              <a:t>may be used to introduce your project and/or promote the SaTC program both within and outside NSF.      </a:t>
            </a:r>
            <a:endParaRPr lang="en-US" dirty="0"/>
          </a:p>
          <a:p>
            <a:endParaRPr lang="en-US" dirty="0"/>
          </a:p>
        </p:txBody>
      </p:sp>
      <p:sp>
        <p:nvSpPr>
          <p:cNvPr id="4" name="Slide Number Placeholder 3"/>
          <p:cNvSpPr>
            <a:spLocks noGrp="1"/>
          </p:cNvSpPr>
          <p:nvPr>
            <p:ph type="sldNum" sz="quarter" idx="10"/>
          </p:nvPr>
        </p:nvSpPr>
        <p:spPr/>
        <p:txBody>
          <a:bodyPr/>
          <a:lstStyle/>
          <a:p>
            <a:fld id="{DD3A1022-717D-459B-AEC5-1E47678CE4CD}" type="slidenum">
              <a:rPr lang="en-US" smtClean="0"/>
              <a:t>1</a:t>
            </a:fld>
            <a:endParaRPr lang="en-US"/>
          </a:p>
        </p:txBody>
      </p:sp>
    </p:spTree>
    <p:extLst>
      <p:ext uri="{BB962C8B-B14F-4D97-AF65-F5344CB8AC3E}">
        <p14:creationId xmlns:p14="http://schemas.microsoft.com/office/powerpoint/2010/main" val="91568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1515FE-86DA-46E8-97A8-F979ED4F2AC8}" type="datetimeFigureOut">
              <a:rPr lang="en-US" smtClean="0"/>
              <a:t>8/14/24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6813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54400" y="152400"/>
            <a:ext cx="7926363" cy="609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8/14/24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08310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8/14/24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40747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152400"/>
            <a:ext cx="7926363" cy="6096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8/14/24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66809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515FE-86DA-46E8-97A8-F979ED4F2AC8}" type="datetimeFigureOut">
              <a:rPr lang="en-US" smtClean="0"/>
              <a:t>8/14/24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409943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152400"/>
            <a:ext cx="7926363" cy="609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515FE-86DA-46E8-97A8-F979ED4F2AC8}" type="datetimeFigureOut">
              <a:rPr lang="en-US" smtClean="0"/>
              <a:t>8/14/24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146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54400" y="152400"/>
            <a:ext cx="7926363" cy="609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1515FE-86DA-46E8-97A8-F979ED4F2AC8}" type="datetimeFigureOut">
              <a:rPr lang="en-US" smtClean="0"/>
              <a:t>8/14/24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9668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54400" y="152400"/>
            <a:ext cx="7926363" cy="609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D1515FE-86DA-46E8-97A8-F979ED4F2AC8}" type="datetimeFigureOut">
              <a:rPr lang="en-US" smtClean="0"/>
              <a:t>8/14/24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60807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515FE-86DA-46E8-97A8-F979ED4F2AC8}" type="datetimeFigureOut">
              <a:rPr lang="en-US" smtClean="0"/>
              <a:t>8/14/24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7635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8/14/24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183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8/14/24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0278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9299" y="12954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515FE-86DA-46E8-97A8-F979ED4F2AC8}" type="datetimeFigureOut">
              <a:rPr lang="en-US" smtClean="0"/>
              <a:t>8/14/24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CD605-7E30-478A-B494-E42CC6F5E88E}" type="slidenum">
              <a:rPr lang="en-US" smtClean="0"/>
              <a:t>‹#›</a:t>
            </a:fld>
            <a:endParaRPr lang="en-US"/>
          </a:p>
        </p:txBody>
      </p:sp>
      <p:sp>
        <p:nvSpPr>
          <p:cNvPr id="8" name="TextBox 7"/>
          <p:cNvSpPr txBox="1"/>
          <p:nvPr userDrawn="1"/>
        </p:nvSpPr>
        <p:spPr>
          <a:xfrm>
            <a:off x="2844800" y="3962400"/>
            <a:ext cx="8331200" cy="523220"/>
          </a:xfrm>
          <a:prstGeom prst="rect">
            <a:avLst/>
          </a:prstGeom>
          <a:noFill/>
          <a:effectLst>
            <a:glow rad="63500">
              <a:schemeClr val="accent3">
                <a:satMod val="175000"/>
                <a:alpha val="40000"/>
              </a:schemeClr>
            </a:glow>
          </a:effectLst>
        </p:spPr>
        <p:txBody>
          <a:bodyPr wrap="square" rtlCol="0">
            <a:spAutoFit/>
          </a:bodyPr>
          <a:lstStyle/>
          <a:p>
            <a:pPr algn="ctr"/>
            <a:r>
              <a:rPr lang="en-US" sz="1600" b="1" dirty="0">
                <a:solidFill>
                  <a:schemeClr val="bg1"/>
                </a:solidFill>
              </a:rPr>
              <a:t>Sixth Annual Cyber-Physical Systems Principal Investigators’ Meeting</a:t>
            </a:r>
            <a:br>
              <a:rPr lang="en-US" sz="1600" b="1" dirty="0">
                <a:solidFill>
                  <a:schemeClr val="bg1"/>
                </a:solidFill>
              </a:rPr>
            </a:br>
            <a:r>
              <a:rPr lang="en-US" sz="1200" b="1" dirty="0">
                <a:solidFill>
                  <a:schemeClr val="bg1"/>
                </a:solidFill>
              </a:rPr>
              <a:t>Arlington, VA – November 16-17, 2015</a:t>
            </a:r>
          </a:p>
        </p:txBody>
      </p:sp>
    </p:spTree>
    <p:extLst>
      <p:ext uri="{BB962C8B-B14F-4D97-AF65-F5344CB8AC3E}">
        <p14:creationId xmlns:p14="http://schemas.microsoft.com/office/powerpoint/2010/main" val="420002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en-US" sz="1600" b="1" kern="1200" baseline="0" dirty="0" smtClean="0">
          <a:solidFill>
            <a:schemeClr val="bg1"/>
          </a:solidFill>
          <a:effectLst>
            <a:outerShdw blurRad="53975" dist="114300" dir="2700000" algn="tl">
              <a:srgbClr val="000000">
                <a:alpha val="43000"/>
              </a:srgbClr>
            </a:outerShdw>
          </a:effectLst>
          <a:latin typeface="Calibri" panose="020F0502020204030204" pitchFamily="34" charset="0"/>
          <a:ea typeface="+mj-ea"/>
          <a:cs typeface="+mj-cs"/>
          <a:sym typeface="Wingdings 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53000" y="5029200"/>
            <a:ext cx="2619022" cy="738664"/>
          </a:xfrm>
          <a:prstGeom prst="rect">
            <a:avLst/>
          </a:prstGeom>
          <a:noFill/>
        </p:spPr>
        <p:txBody>
          <a:bodyPr wrap="square" rtlCol="0">
            <a:spAutoFit/>
          </a:bodyPr>
          <a:lstStyle/>
          <a:p>
            <a:r>
              <a:rPr lang="en-US" sz="1400" b="1" u="sng" dirty="0"/>
              <a:t>Graphical representation </a:t>
            </a:r>
            <a:r>
              <a:rPr lang="en-US" sz="1400" dirty="0"/>
              <a:t>of your approach and its place within the broader application domain. </a:t>
            </a:r>
          </a:p>
        </p:txBody>
      </p:sp>
      <p:pic>
        <p:nvPicPr>
          <p:cNvPr id="2050" name="Picture 2" descr="http://cdn.vectorstock.com/i/composite/35,38/cloud-flowchart-charts-vector-10135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1752601"/>
            <a:ext cx="3505200" cy="3337281"/>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Content Placeholder 2"/>
          <p:cNvSpPr txBox="1">
            <a:spLocks/>
          </p:cNvSpPr>
          <p:nvPr/>
        </p:nvSpPr>
        <p:spPr>
          <a:xfrm>
            <a:off x="7886700" y="1192390"/>
            <a:ext cx="2634356" cy="2399872"/>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5500" b="1" u="sng" dirty="0"/>
              <a:t>Scientific Impact: </a:t>
            </a:r>
          </a:p>
          <a:p>
            <a:r>
              <a:rPr lang="en-US" sz="4300" dirty="0"/>
              <a:t>How might the project contribute to solutions to security/privacy problems?</a:t>
            </a:r>
          </a:p>
          <a:p>
            <a:r>
              <a:rPr lang="en-US" sz="4300" dirty="0"/>
              <a:t>How might the project improve the research community’s understanding of security or privacy</a:t>
            </a:r>
          </a:p>
          <a:p>
            <a:r>
              <a:rPr lang="en-US" sz="4300" dirty="0"/>
              <a:t>New knowledge gained</a:t>
            </a:r>
          </a:p>
        </p:txBody>
      </p:sp>
      <p:sp>
        <p:nvSpPr>
          <p:cNvPr id="12" name="Content Placeholder 2"/>
          <p:cNvSpPr txBox="1">
            <a:spLocks/>
          </p:cNvSpPr>
          <p:nvPr/>
        </p:nvSpPr>
        <p:spPr>
          <a:xfrm>
            <a:off x="1771650" y="3572173"/>
            <a:ext cx="2676172" cy="219180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b="1" u="sng" dirty="0"/>
              <a:t>Approaches &amp; Solution: </a:t>
            </a:r>
          </a:p>
          <a:p>
            <a:r>
              <a:rPr lang="en-US" sz="1600" dirty="0"/>
              <a:t>Technical approach, in brief</a:t>
            </a:r>
          </a:p>
          <a:p>
            <a:r>
              <a:rPr lang="en-US" sz="1600" dirty="0"/>
              <a:t>Highlight novelty and </a:t>
            </a:r>
            <a:r>
              <a:rPr lang="en-US" sz="1600" i="1" dirty="0"/>
              <a:t>key innovations </a:t>
            </a:r>
            <a:r>
              <a:rPr lang="en-US" sz="1600" dirty="0"/>
              <a:t>(new contributions)</a:t>
            </a:r>
          </a:p>
          <a:p>
            <a:r>
              <a:rPr lang="en-US" sz="1600" dirty="0"/>
              <a:t>Key breakthroughs</a:t>
            </a:r>
          </a:p>
          <a:p>
            <a:endParaRPr lang="en-US" sz="1600" dirty="0"/>
          </a:p>
        </p:txBody>
      </p:sp>
      <p:sp>
        <p:nvSpPr>
          <p:cNvPr id="14" name="Content Placeholder 2"/>
          <p:cNvSpPr txBox="1">
            <a:spLocks/>
          </p:cNvSpPr>
          <p:nvPr/>
        </p:nvSpPr>
        <p:spPr>
          <a:xfrm>
            <a:off x="1825427" y="883935"/>
            <a:ext cx="2678685" cy="23998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900" b="1" u="sng" dirty="0"/>
              <a:t>Objective &amp; Challenge: </a:t>
            </a:r>
          </a:p>
          <a:p>
            <a:r>
              <a:rPr lang="en-US" sz="1700" dirty="0"/>
              <a:t>Key problem(s) to be addressed and their significance.</a:t>
            </a:r>
          </a:p>
          <a:p>
            <a:r>
              <a:rPr lang="en-US" sz="1700" dirty="0"/>
              <a:t>Hard problem to address and technical obstacles</a:t>
            </a:r>
          </a:p>
          <a:p>
            <a:endParaRPr lang="en-US" sz="1700" dirty="0"/>
          </a:p>
        </p:txBody>
      </p:sp>
      <p:sp>
        <p:nvSpPr>
          <p:cNvPr id="15" name="Content Placeholder 2"/>
          <p:cNvSpPr txBox="1">
            <a:spLocks/>
          </p:cNvSpPr>
          <p:nvPr/>
        </p:nvSpPr>
        <p:spPr>
          <a:xfrm>
            <a:off x="8093361" y="4008519"/>
            <a:ext cx="2419658" cy="23509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900" b="1" u="sng" dirty="0"/>
              <a:t>Broader Impact and Broader Participation: </a:t>
            </a:r>
          </a:p>
          <a:p>
            <a:r>
              <a:rPr lang="en-US" sz="1400" dirty="0"/>
              <a:t>What is the impact on society? Who will care?</a:t>
            </a:r>
          </a:p>
          <a:p>
            <a:r>
              <a:rPr lang="en-US" sz="1400" dirty="0"/>
              <a:t>Possible transition to practice?</a:t>
            </a:r>
          </a:p>
          <a:p>
            <a:r>
              <a:rPr lang="en-US" sz="1400" dirty="0"/>
              <a:t>Education and Outreach</a:t>
            </a:r>
          </a:p>
          <a:p>
            <a:r>
              <a:rPr lang="en-US" sz="1400" dirty="0"/>
              <a:t>Quantify impacts if possible</a:t>
            </a:r>
          </a:p>
        </p:txBody>
      </p:sp>
      <p:pic>
        <p:nvPicPr>
          <p:cNvPr id="17" name="Picture 4" descr="http://us.123rf.com/400wm/400/400/tupungato/tupungato1007/tupungato100700040/7464249-high-voltage-electricity-pylon-in-switzerland-power-gri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40459" y="3989040"/>
            <a:ext cx="664655" cy="995738"/>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2" descr="http://www.clipartbest.com/cliparts/xig/49r/xig49r6iA.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6401" y="2764148"/>
            <a:ext cx="1233321" cy="711215"/>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9" name="Straight Connector 18"/>
          <p:cNvCxnSpPr/>
          <p:nvPr/>
        </p:nvCxnSpPr>
        <p:spPr>
          <a:xfrm flipV="1">
            <a:off x="1818681" y="3281863"/>
            <a:ext cx="2216546" cy="1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077200" y="3808056"/>
            <a:ext cx="22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191000" y="1600200"/>
            <a:ext cx="3886200" cy="449580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2" descr="http://www.clipartbest.com/cliparts/bcy/6db/bcy6dbKcL.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04112" y="3581400"/>
            <a:ext cx="1210888" cy="1210888"/>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Content Placeholder 2"/>
          <p:cNvSpPr txBox="1">
            <a:spLocks/>
          </p:cNvSpPr>
          <p:nvPr/>
        </p:nvSpPr>
        <p:spPr>
          <a:xfrm>
            <a:off x="1607964" y="5815966"/>
            <a:ext cx="2354436" cy="58483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100" dirty="0"/>
              <a:t>Project info (number, institution, contacts,...)</a:t>
            </a:r>
          </a:p>
        </p:txBody>
      </p:sp>
      <p:sp>
        <p:nvSpPr>
          <p:cNvPr id="2" name="Rectangle 1"/>
          <p:cNvSpPr/>
          <p:nvPr/>
        </p:nvSpPr>
        <p:spPr>
          <a:xfrm>
            <a:off x="4923063" y="381001"/>
            <a:ext cx="2556213" cy="461665"/>
          </a:xfrm>
          <a:prstGeom prst="rect">
            <a:avLst/>
          </a:prstGeom>
        </p:spPr>
        <p:txBody>
          <a:bodyPr wrap="none">
            <a:spAutoFit/>
          </a:bodyPr>
          <a:lstStyle/>
          <a:p>
            <a:pPr algn="ctr"/>
            <a:r>
              <a:rPr lang="en-US" sz="2400" b="1" dirty="0" err="1"/>
              <a:t>SaTC</a:t>
            </a:r>
            <a:r>
              <a:rPr lang="en-US" sz="2400" b="1" dirty="0"/>
              <a:t> Project name</a:t>
            </a:r>
            <a:endParaRPr lang="en-US" sz="2400" dirty="0"/>
          </a:p>
        </p:txBody>
      </p:sp>
      <p:sp>
        <p:nvSpPr>
          <p:cNvPr id="4" name="TextBox 3"/>
          <p:cNvSpPr txBox="1"/>
          <p:nvPr/>
        </p:nvSpPr>
        <p:spPr>
          <a:xfrm>
            <a:off x="8604977" y="196334"/>
            <a:ext cx="1828800" cy="830997"/>
          </a:xfrm>
          <a:prstGeom prst="rect">
            <a:avLst/>
          </a:prstGeom>
          <a:solidFill>
            <a:schemeClr val="accent3">
              <a:lumMod val="40000"/>
              <a:lumOff val="60000"/>
            </a:schemeClr>
          </a:solidFill>
        </p:spPr>
        <p:txBody>
          <a:bodyPr wrap="square" rtlCol="0">
            <a:spAutoFit/>
          </a:bodyPr>
          <a:lstStyle/>
          <a:p>
            <a:r>
              <a:rPr lang="en-US" sz="1200" dirty="0"/>
              <a:t>Optionally, one university or project logo may go in this space. Delete this box!</a:t>
            </a:r>
          </a:p>
        </p:txBody>
      </p:sp>
    </p:spTree>
    <p:extLst>
      <p:ext uri="{BB962C8B-B14F-4D97-AF65-F5344CB8AC3E}">
        <p14:creationId xmlns:p14="http://schemas.microsoft.com/office/powerpoint/2010/main" val="59928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991</TotalTime>
  <Words>282</Words>
  <Application>Microsoft Macintosh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Tho H.</dc:creator>
  <cp:lastModifiedBy>Michael Oakley Cunningham</cp:lastModifiedBy>
  <cp:revision>71</cp:revision>
  <cp:lastPrinted>2015-10-08T19:53:32Z</cp:lastPrinted>
  <dcterms:created xsi:type="dcterms:W3CDTF">2014-10-09T15:54:44Z</dcterms:created>
  <dcterms:modified xsi:type="dcterms:W3CDTF">2024-08-14T14:08:49Z</dcterms:modified>
</cp:coreProperties>
</file>